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5" r:id="rId4"/>
  </p:sldMasterIdLst>
  <p:notesMasterIdLst>
    <p:notesMasterId r:id="rId31"/>
  </p:notesMasterIdLst>
  <p:handoutMasterIdLst>
    <p:handoutMasterId r:id="rId32"/>
  </p:handoutMasterIdLst>
  <p:sldIdLst>
    <p:sldId id="265" r:id="rId5"/>
    <p:sldId id="430" r:id="rId6"/>
    <p:sldId id="350" r:id="rId7"/>
    <p:sldId id="401" r:id="rId8"/>
    <p:sldId id="386" r:id="rId9"/>
    <p:sldId id="372" r:id="rId10"/>
    <p:sldId id="356" r:id="rId11"/>
    <p:sldId id="417" r:id="rId12"/>
    <p:sldId id="410" r:id="rId13"/>
    <p:sldId id="421" r:id="rId14"/>
    <p:sldId id="477" r:id="rId15"/>
    <p:sldId id="423" r:id="rId16"/>
    <p:sldId id="403" r:id="rId17"/>
    <p:sldId id="377" r:id="rId18"/>
    <p:sldId id="378" r:id="rId19"/>
    <p:sldId id="407" r:id="rId20"/>
    <p:sldId id="363" r:id="rId21"/>
    <p:sldId id="357" r:id="rId22"/>
    <p:sldId id="370" r:id="rId23"/>
    <p:sldId id="371" r:id="rId24"/>
    <p:sldId id="362" r:id="rId25"/>
    <p:sldId id="280" r:id="rId26"/>
    <p:sldId id="324" r:id="rId27"/>
    <p:sldId id="287" r:id="rId28"/>
    <p:sldId id="313" r:id="rId29"/>
    <p:sldId id="269" r:id="rId30"/>
  </p:sldIdLst>
  <p:sldSz cx="9144000" cy="6858000" type="screen4x3"/>
  <p:notesSz cx="6934200" cy="92344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8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49" autoAdjust="0"/>
    <p:restoredTop sz="79710" autoAdjust="0"/>
  </p:normalViewPr>
  <p:slideViewPr>
    <p:cSldViewPr>
      <p:cViewPr varScale="1">
        <p:scale>
          <a:sx n="71" d="100"/>
          <a:sy n="71" d="100"/>
        </p:scale>
        <p:origin x="1498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914"/>
    </p:cViewPr>
  </p:sorterViewPr>
  <p:notesViewPr>
    <p:cSldViewPr>
      <p:cViewPr varScale="1">
        <p:scale>
          <a:sx n="100" d="100"/>
          <a:sy n="100" d="100"/>
        </p:scale>
        <p:origin x="-3564" y="-108"/>
      </p:cViewPr>
      <p:guideLst>
        <p:guide orient="horz" pos="2908"/>
        <p:guide pos="2184"/>
      </p:guideLst>
    </p:cSldViewPr>
  </p:notesViewPr>
  <p:gridSpacing cx="57607" cy="57607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77825-6C91-4306-8B30-DD8410B9692F}" type="datetimeFigureOut">
              <a:rPr lang="en-US" smtClean="0"/>
              <a:pPr/>
              <a:t>10/17/2013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0938"/>
            <a:ext cx="3005138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770938"/>
            <a:ext cx="3005138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32872-396D-4ABF-87E5-E0516FEC71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88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4820" cy="46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91" tIns="46195" rIns="92391" bIns="4619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775" y="0"/>
            <a:ext cx="3004820" cy="46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91" tIns="46195" rIns="92391" bIns="4619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7288" y="692150"/>
            <a:ext cx="46196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420" y="4386382"/>
            <a:ext cx="5547360" cy="415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91" tIns="46195" rIns="92391" bIns="461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1161"/>
            <a:ext cx="3004820" cy="46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91" tIns="46195" rIns="92391" bIns="4619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775" y="8771161"/>
            <a:ext cx="3004820" cy="46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91" tIns="46195" rIns="92391" bIns="4619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7E562805-534A-4D83-B47D-DBADA2262D0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8211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2805-534A-4D83-B47D-DBADA2262D0D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974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accent1"/>
                </a:solidFill>
              </a:rPr>
              <a:t>Contact: Sonny Ali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562805-534A-4D83-B47D-DBADA2262D0D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582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9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hap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1200">
              <a:solidFill>
                <a:prstClr val="white">
                  <a:tint val="95000"/>
                </a:prstClr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Shap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1200">
              <a:solidFill>
                <a:prstClr val="white">
                  <a:tint val="95000"/>
                </a:prstClr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" name="Shap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9FC1C25-8C46-473D-AD16-B1A2B0045679}" type="slidenum">
              <a:rPr lang="en-US" sz="1200" kern="1200">
                <a:solidFill>
                  <a:prstClr val="white">
                    <a:tint val="95000"/>
                  </a:prstClr>
                </a:solidFill>
                <a:latin typeface="Calibri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prstClr val="white">
                  <a:tint val="95000"/>
                </a:prstClr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9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>
              <a:defRPr sz="1200">
                <a:solidFill>
                  <a:schemeClr val="tx1">
                    <a:tint val="95000"/>
                  </a:schemeClr>
                </a:solidFill>
                <a:latin typeface="Calibri" pitchFamily="34" charset="0"/>
                <a:cs typeface="+mn-cs"/>
              </a:defRPr>
            </a:lvl1pPr>
            <a:extLst/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dirty="0">
              <a:solidFill>
                <a:prstClr val="black">
                  <a:tint val="9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>
              <a:defRPr sz="1200">
                <a:solidFill>
                  <a:schemeClr val="tx1">
                    <a:tint val="95000"/>
                  </a:schemeClr>
                </a:solidFill>
                <a:latin typeface="Calibri" pitchFamily="34" charset="0"/>
                <a:cs typeface="+mn-cs"/>
              </a:defRPr>
            </a:lvl1pPr>
            <a:extLst/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dirty="0">
              <a:solidFill>
                <a:prstClr val="black">
                  <a:tint val="9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>
              <a:defRPr sz="1200">
                <a:solidFill>
                  <a:schemeClr val="tx1">
                    <a:tint val="95000"/>
                  </a:schemeClr>
                </a:solidFill>
                <a:latin typeface="Calibri" pitchFamily="34" charset="0"/>
                <a:cs typeface="+mn-cs"/>
              </a:defRPr>
            </a:lvl1pPr>
            <a:extLst/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1422F7D-7689-44D0-8813-60E81E4045F1}" type="slidenum">
              <a:rPr lang="en-US" kern="1200" smtClean="0">
                <a:solidFill>
                  <a:prstClr val="black">
                    <a:tint val="95000"/>
                  </a:prstClr>
                </a:solidFill>
                <a:ea typeface="+mn-ea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 dirty="0">
              <a:solidFill>
                <a:prstClr val="black">
                  <a:tint val="95000"/>
                </a:prstClr>
              </a:solidFill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802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tempworks.com/Enterprise.asp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xmradio.com/xm2gomusicmanager/index.xmc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easy.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dotnet.sys-con.com/read/204815.htm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usa.autodesk.com/adsk/servlet/index?siteID=123112&amp;id=2704278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iconics.com/products/genesis64.asp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nh.com/ils_net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frogdesign.com/pdf/frog_design_lawson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accent1">
                    <a:satMod val="150000"/>
                  </a:schemeClr>
                </a:solidFill>
              </a:rPr>
              <a:t>WPF Partner Showcase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429000"/>
            <a:ext cx="8077200" cy="1499616"/>
          </a:xfrm>
        </p:spPr>
        <p:txBody>
          <a:bodyPr/>
          <a:lstStyle/>
          <a:p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00" y="6324600"/>
            <a:ext cx="1247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V6 07/09/2008</a:t>
            </a:r>
            <a:endParaRPr lang="en-US" sz="1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5934670"/>
            <a:ext cx="77152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0AD00"/>
                </a:solidFill>
                <a:latin typeface="Calibri" pitchFamily="34" charset="0"/>
              </a:rPr>
              <a:t>Premise, Care Visibility</a:t>
            </a:r>
          </a:p>
          <a:p>
            <a:r>
              <a:rPr lang="en-US" dirty="0" smtClean="0">
                <a:solidFill>
                  <a:prstClr val="white"/>
                </a:solidFill>
                <a:latin typeface="Calibri" pitchFamily="34" charset="0"/>
              </a:rPr>
              <a:t>Rich visualization and data entry that empowers physicians to provide better care at the bedside.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1450"/>
            <a:ext cx="6173391" cy="348615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8951" y="2857500"/>
            <a:ext cx="5886450" cy="334332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staging\WPF\demosandcustomerapps\JohnLScott\21_competition_detail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000250"/>
            <a:ext cx="5494020" cy="343376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4102" name="Picture 6" descr="C:\staging\WPF\demosandcustomerapps\JohnLScott\01_hom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71450"/>
            <a:ext cx="4972050" cy="31075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00050" y="5715000"/>
            <a:ext cx="8286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 smtClean="0">
                <a:solidFill>
                  <a:srgbClr val="F0AD00"/>
                </a:solidFill>
                <a:latin typeface="Calibri" pitchFamily="34" charset="0"/>
                <a:ea typeface="+mn-ea"/>
                <a:cs typeface="Arial" charset="0"/>
              </a:rPr>
              <a:t>John L. Scott, Seller’s desktop</a:t>
            </a:r>
          </a:p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The application serves to optimize a home seller’s experience around marketing their home and it strengthens the relationship between agent and sellers</a:t>
            </a:r>
            <a:endParaRPr lang="en-US" kern="12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 smtClean="0">
                <a:solidFill>
                  <a:prstClr val="white"/>
                </a:solidFill>
                <a:latin typeface="Calibri" pitchFamily="34" charset="0"/>
                <a:ea typeface="+mn-ea"/>
                <a:cs typeface="Arial" charset="0"/>
              </a:rPr>
              <a:t>Status</a:t>
            </a:r>
            <a:r>
              <a:rPr lang="en-US" kern="1200" dirty="0">
                <a:solidFill>
                  <a:prstClr val="white"/>
                </a:solidFill>
                <a:latin typeface="Calibri" pitchFamily="34" charset="0"/>
                <a:ea typeface="+mn-ea"/>
                <a:cs typeface="Arial" charset="0"/>
              </a:rPr>
              <a:t>:	</a:t>
            </a:r>
            <a:r>
              <a:rPr lang="en-US" kern="1200" dirty="0" smtClean="0">
                <a:solidFill>
                  <a:prstClr val="white"/>
                </a:solidFill>
                <a:latin typeface="Calibri" pitchFamily="34" charset="0"/>
                <a:ea typeface="+mn-ea"/>
                <a:cs typeface="Arial" charset="0"/>
              </a:rPr>
              <a:t>Shipping</a:t>
            </a:r>
            <a:endParaRPr lang="en-US" kern="1200" dirty="0">
              <a:solidFill>
                <a:srgbClr val="F0AD00"/>
              </a:solidFill>
              <a:latin typeface="Calibri" pitchFamily="34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525780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Calibri" pitchFamily="34" charset="0"/>
              </a:rPr>
              <a:t>Gaia, Mozart</a:t>
            </a:r>
          </a:p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Project management application that empowers decisions makers to manage schedules, resources, risks, help desk, budgets, etc.  </a:t>
            </a:r>
          </a:p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Status:	Shipping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3050" y="685800"/>
            <a:ext cx="6057900" cy="447271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5505271"/>
            <a:ext cx="762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tabLst>
                <a:tab pos="1255713" algn="l"/>
              </a:tabLst>
            </a:pPr>
            <a:r>
              <a:rPr lang="en-US" b="1" kern="1200" dirty="0" err="1">
                <a:solidFill>
                  <a:srgbClr val="F0AD00"/>
                </a:solidFill>
                <a:latin typeface="Corbel"/>
                <a:ea typeface="+mn-ea"/>
                <a:cs typeface="Arial" charset="0"/>
              </a:rPr>
              <a:t>Tempworks</a:t>
            </a:r>
            <a:r>
              <a:rPr lang="en-US" b="1" kern="1200" dirty="0">
                <a:solidFill>
                  <a:srgbClr val="F0AD00"/>
                </a:solidFill>
                <a:latin typeface="Corbel"/>
                <a:ea typeface="+mn-ea"/>
                <a:cs typeface="Arial" charset="0"/>
              </a:rPr>
              <a:t> </a:t>
            </a:r>
            <a:r>
              <a:rPr lang="en-US" b="1" i="1" kern="1200" dirty="0">
                <a:solidFill>
                  <a:srgbClr val="F0AD00"/>
                </a:solidFill>
                <a:latin typeface="Corbel"/>
                <a:ea typeface="+mn-ea"/>
                <a:cs typeface="Arial" charset="0"/>
              </a:rPr>
              <a:t>Enterprise</a:t>
            </a:r>
            <a:endParaRPr lang="en-US" b="1" kern="1200" dirty="0">
              <a:solidFill>
                <a:srgbClr val="F0AD00"/>
              </a:solidFill>
              <a:latin typeface="Corbel"/>
              <a:ea typeface="+mn-ea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tabLst>
                <a:tab pos="1255713" algn="l"/>
              </a:tabLst>
            </a:pPr>
            <a:r>
              <a:rPr lang="en-US" kern="1200" dirty="0">
                <a:solidFill>
                  <a:prstClr val="white"/>
                </a:solidFill>
                <a:latin typeface="Corbel"/>
                <a:ea typeface="+mn-ea"/>
                <a:cs typeface="Arial" charset="0"/>
              </a:rPr>
              <a:t>Enterprise staffing management solution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tabLst>
                <a:tab pos="1255713" algn="l"/>
              </a:tabLst>
            </a:pPr>
            <a:r>
              <a:rPr lang="en-US" kern="1200" dirty="0">
                <a:solidFill>
                  <a:prstClr val="white"/>
                </a:solidFill>
                <a:latin typeface="Corbel"/>
                <a:ea typeface="+mn-ea"/>
                <a:cs typeface="Arial" charset="0"/>
              </a:rPr>
              <a:t>Status:	Shipping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tabLst>
                <a:tab pos="1255713" algn="l"/>
              </a:tabLst>
            </a:pPr>
            <a:r>
              <a:rPr lang="en-US" kern="1200" dirty="0">
                <a:solidFill>
                  <a:prstClr val="white"/>
                </a:solidFill>
                <a:latin typeface="Corbel"/>
                <a:ea typeface="+mn-ea"/>
                <a:cs typeface="Arial" charset="0"/>
              </a:rPr>
              <a:t>More Info:	</a:t>
            </a:r>
            <a:r>
              <a:rPr lang="en-US" kern="1200" dirty="0">
                <a:solidFill>
                  <a:prstClr val="white"/>
                </a:solidFill>
                <a:latin typeface="Corbel"/>
                <a:ea typeface="+mn-ea"/>
                <a:cs typeface="Arial" charset="0"/>
                <a:hlinkClick r:id="rId2"/>
              </a:rPr>
              <a:t>http://www.tempworks.com/Enterprise.aspx</a:t>
            </a:r>
            <a:r>
              <a:rPr lang="en-US" kern="1200" dirty="0">
                <a:solidFill>
                  <a:prstClr val="white"/>
                </a:solidFill>
                <a:latin typeface="Corbel"/>
                <a:ea typeface="+mn-ea"/>
                <a:cs typeface="Arial" charset="0"/>
              </a:rPr>
              <a:t>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tabLst>
                <a:tab pos="1255713" algn="l"/>
              </a:tabLs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Arial" charset="0"/>
            </a:endParaRPr>
          </a:p>
        </p:txBody>
      </p:sp>
      <p:pic>
        <p:nvPicPr>
          <p:cNvPr id="80898" name="Picture 2" descr="http://www.tempworks.com/Images/Employee_PastJobs_l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" y="285750"/>
            <a:ext cx="5668433" cy="425132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0900" name="Picture 4" descr="http://www.tempworks.com/Images/Customer_Departments_lr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86150" y="1428750"/>
            <a:ext cx="5410200" cy="405765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5410200"/>
            <a:ext cx="6880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Calibri" pitchFamily="34" charset="0"/>
              </a:rPr>
              <a:t>Eikos Partners: </a:t>
            </a:r>
            <a:r>
              <a:rPr lang="en-US" dirty="0" err="1" smtClean="0">
                <a:solidFill>
                  <a:schemeClr val="accent1"/>
                </a:solidFill>
                <a:latin typeface="Calibri" pitchFamily="34" charset="0"/>
              </a:rPr>
              <a:t>OpenTick</a:t>
            </a:r>
            <a:r>
              <a:rPr lang="en-US" dirty="0" smtClean="0">
                <a:solidFill>
                  <a:schemeClr val="accent1"/>
                </a:solidFill>
                <a:latin typeface="Calibri" pitchFamily="34" charset="0"/>
              </a:rPr>
              <a:t> 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Calibri" pitchFamily="34" charset="0"/>
              </a:rPr>
              <a:t>Opentick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 is an open-source data provider that delivers free real-time </a:t>
            </a:r>
          </a:p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and historical market data for trading systems and trading platforms.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Status: Shipping</a:t>
            </a:r>
          </a:p>
        </p:txBody>
      </p:sp>
      <p:pic>
        <p:nvPicPr>
          <p:cNvPr id="3" name="Picture 2" descr="OpenTi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838200"/>
            <a:ext cx="6766560" cy="42291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PTrad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685800"/>
            <a:ext cx="6858000" cy="408622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57200" y="5562600"/>
            <a:ext cx="36928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Calibri" pitchFamily="34" charset="0"/>
              </a:rPr>
              <a:t>Eikos Partners: </a:t>
            </a:r>
            <a:r>
              <a:rPr lang="en-US" dirty="0" err="1" smtClean="0">
                <a:solidFill>
                  <a:schemeClr val="accent1"/>
                </a:solidFill>
                <a:latin typeface="Calibri" pitchFamily="34" charset="0"/>
              </a:rPr>
              <a:t>EPTrading</a:t>
            </a:r>
            <a:endParaRPr lang="en-US" dirty="0" smtClean="0">
              <a:solidFill>
                <a:schemeClr val="accent1"/>
              </a:solidFill>
              <a:latin typeface="Calibri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UIFramework for trading application. 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Status: Shipping</a:t>
            </a:r>
          </a:p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8650" y="5657671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 err="1">
                <a:solidFill>
                  <a:srgbClr val="F0AD00"/>
                </a:solidFill>
                <a:latin typeface="Calibri" pitchFamily="34" charset="0"/>
                <a:ea typeface="+mn-ea"/>
                <a:cs typeface="Arial" charset="0"/>
              </a:rPr>
              <a:t>MapDotNet</a:t>
            </a:r>
            <a:r>
              <a:rPr lang="en-US" kern="1200" dirty="0">
                <a:solidFill>
                  <a:srgbClr val="F0AD00"/>
                </a:solidFill>
                <a:latin typeface="Calibri" pitchFamily="34" charset="0"/>
                <a:ea typeface="+mn-ea"/>
                <a:cs typeface="Arial" charset="0"/>
              </a:rPr>
              <a:t> Server 7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prstClr val="white"/>
                </a:solidFill>
                <a:latin typeface="Calibri" pitchFamily="34" charset="0"/>
                <a:ea typeface="+mn-ea"/>
                <a:cs typeface="Arial" charset="0"/>
              </a:rPr>
              <a:t>GIS mapping software based on Virtual Earth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prstClr val="white"/>
                </a:solidFill>
                <a:latin typeface="Calibri" pitchFamily="34" charset="0"/>
                <a:ea typeface="+mn-ea"/>
                <a:cs typeface="Arial" charset="0"/>
              </a:rPr>
              <a:t>Status:	In development</a:t>
            </a:r>
            <a:endParaRPr lang="en-US" kern="1200" dirty="0">
              <a:solidFill>
                <a:srgbClr val="F0AD00"/>
              </a:solidFill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257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28600"/>
            <a:ext cx="7470576" cy="508635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5181600"/>
            <a:ext cx="762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5713" algn="l"/>
              </a:tabLst>
            </a:pPr>
            <a:r>
              <a:rPr lang="en-US" b="1" dirty="0" err="1" smtClean="0">
                <a:solidFill>
                  <a:schemeClr val="accent1"/>
                </a:solidFill>
                <a:latin typeface="+mn-lt"/>
              </a:rPr>
              <a:t>SilverWare</a:t>
            </a:r>
            <a:endParaRPr lang="en-US" b="1" dirty="0" smtClean="0">
              <a:solidFill>
                <a:schemeClr val="accent1"/>
              </a:solidFill>
              <a:latin typeface="+mn-lt"/>
            </a:endParaRPr>
          </a:p>
          <a:p>
            <a:r>
              <a:rPr lang="en-US" dirty="0" err="1" smtClean="0">
                <a:solidFill>
                  <a:schemeClr val="bg1"/>
                </a:solidFill>
                <a:latin typeface="+mn-lt"/>
              </a:rPr>
              <a:t>SilverWare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Avrio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is a powerful hospitality industry solution with a highly intuitive GUI that makes it one of the most accessible P.O.S. solutions that restaurateurs and staff can use.</a:t>
            </a:r>
          </a:p>
          <a:p>
            <a:pPr>
              <a:tabLst>
                <a:tab pos="1255713" algn="l"/>
              </a:tabLst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Status:	Shipping</a:t>
            </a:r>
          </a:p>
          <a:p>
            <a:pPr>
              <a:tabLst>
                <a:tab pos="1255713" algn="l"/>
              </a:tabLst>
            </a:pP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 descr="silverwa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304800"/>
            <a:ext cx="6477000" cy="485775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5181600"/>
            <a:ext cx="762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5713" algn="l"/>
              </a:tabLst>
            </a:pPr>
            <a:r>
              <a:rPr lang="en-US" b="1" dirty="0" smtClean="0">
                <a:solidFill>
                  <a:schemeClr val="accent1"/>
                </a:solidFill>
                <a:latin typeface="+mn-lt"/>
              </a:rPr>
              <a:t>Oculus</a:t>
            </a:r>
          </a:p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Oculus.WPF is a 3D visualization library used to rapidly build enterprise visualization solutions. </a:t>
            </a:r>
          </a:p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Status:	Shipping </a:t>
            </a:r>
          </a:p>
          <a:p>
            <a:pPr>
              <a:tabLst>
                <a:tab pos="1255713" algn="l"/>
              </a:tabLst>
            </a:pP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514600"/>
            <a:ext cx="4198039" cy="28956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752600"/>
            <a:ext cx="4209745" cy="247499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52400"/>
            <a:ext cx="3774360" cy="2965349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5103674"/>
            <a:ext cx="762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5713" algn="l"/>
              </a:tabLst>
            </a:pPr>
            <a:r>
              <a:rPr lang="hu-HU" b="1" dirty="0" smtClean="0">
                <a:solidFill>
                  <a:schemeClr val="accent1"/>
                </a:solidFill>
                <a:latin typeface="+mn-lt"/>
              </a:rPr>
              <a:t>Művész</a:t>
            </a:r>
            <a:endParaRPr lang="en-US" b="1" dirty="0" smtClean="0">
              <a:solidFill>
                <a:schemeClr val="accent1"/>
              </a:solidFill>
              <a:latin typeface="+mn-lt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Covers the full range of the service operation from inventory to billing; from trouble ticketing to distribution and verification of work for more than 100 technicians performing the maintenance and installation tasks.</a:t>
            </a:r>
          </a:p>
          <a:p>
            <a:pPr>
              <a:tabLst>
                <a:tab pos="1255713" algn="l"/>
              </a:tabLst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Status:	Shipping </a:t>
            </a:r>
          </a:p>
          <a:p>
            <a:pPr>
              <a:tabLst>
                <a:tab pos="1255713" algn="l"/>
              </a:tabLst>
            </a:pP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7" name="Picture 3" descr="C:\Documents and Settings\karstenj\My Documents\wpfshowcase\WPF Showcase\b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04800"/>
            <a:ext cx="7162800" cy="419695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staging\WPF\demosandcustomerapps\XmRadio\Play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0650" y="457200"/>
            <a:ext cx="3749040" cy="208944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1028" name="Picture 4" descr="D:\staging\WPF\demosandcustomerapps\XmRadio\ProgrammingGu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49" y="457181"/>
            <a:ext cx="3749040" cy="208325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1026" name="Picture 2" descr="D:\staging\WPF\demosandcustomerapps\XmRadio\ProgrammingGuid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1650" y="2057400"/>
            <a:ext cx="5776222" cy="32131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714375" y="5372100"/>
            <a:ext cx="77152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F0AD00"/>
                </a:solidFill>
                <a:latin typeface="Calibri" pitchFamily="34" charset="0"/>
              </a:rPr>
              <a:t>XMRadio</a:t>
            </a:r>
            <a:r>
              <a:rPr lang="en-US" dirty="0" smtClean="0">
                <a:solidFill>
                  <a:srgbClr val="F0AD00"/>
                </a:solidFill>
                <a:latin typeface="Calibri" pitchFamily="34" charset="0"/>
              </a:rPr>
              <a:t>,  XM2Go Music Manager 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Manages XM Radio devices and content. Allows to manage and organize content, schedule recordings, manage bookmarks, and create playlists. </a:t>
            </a:r>
          </a:p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Status:	Shipping </a:t>
            </a:r>
            <a:r>
              <a:rPr lang="en-US" dirty="0" smtClean="0">
                <a:solidFill>
                  <a:srgbClr val="F0AD00"/>
                </a:solidFill>
                <a:latin typeface="Calibri" pitchFamily="34" charset="0"/>
                <a:hlinkClick r:id="rId5"/>
              </a:rPr>
              <a:t>http://www.xmradio.com/xm2gomusicmanager/index.xmc</a:t>
            </a:r>
            <a:r>
              <a:rPr lang="en-US" dirty="0" smtClean="0">
                <a:solidFill>
                  <a:srgbClr val="F0AD00"/>
                </a:solidFill>
                <a:latin typeface="Calibri" pitchFamily="34" charset="0"/>
              </a:rPr>
              <a:t> 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5380672"/>
            <a:ext cx="762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5713" algn="l"/>
              </a:tabLst>
            </a:pPr>
            <a:r>
              <a:rPr lang="en-US" b="1" dirty="0" smtClean="0">
                <a:solidFill>
                  <a:schemeClr val="accent1"/>
                </a:solidFill>
                <a:latin typeface="+mn-lt"/>
              </a:rPr>
              <a:t>Response</a:t>
            </a:r>
          </a:p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Response is an application that organizations can use to visualize the relationships between organizational structures.</a:t>
            </a:r>
          </a:p>
          <a:p>
            <a:pPr>
              <a:tabLst>
                <a:tab pos="1255713" algn="l"/>
              </a:tabLst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Status:	Shipping </a:t>
            </a:r>
          </a:p>
          <a:p>
            <a:pPr>
              <a:tabLst>
                <a:tab pos="1255713" algn="l"/>
              </a:tabLst>
            </a:pP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6" name="Picture 2" descr="C:\Documents and Settings\karstenj\My Documents\My Pictures\Organizational Brows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304800"/>
            <a:ext cx="5791200" cy="43434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5181600"/>
            <a:ext cx="762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5713" algn="l"/>
              </a:tabLst>
            </a:pPr>
            <a:r>
              <a:rPr lang="en-US" b="1" dirty="0" err="1" smtClean="0">
                <a:solidFill>
                  <a:schemeClr val="accent1"/>
                </a:solidFill>
                <a:latin typeface="+mn-lt"/>
              </a:rPr>
              <a:t>Pexim</a:t>
            </a:r>
            <a:r>
              <a:rPr lang="en-US" b="1" dirty="0" smtClean="0">
                <a:solidFill>
                  <a:schemeClr val="accent1"/>
                </a:solidFill>
                <a:latin typeface="+mn-lt"/>
              </a:rPr>
              <a:t> Revolution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+mn-lt"/>
              </a:rPr>
              <a:t>Pexim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Revolution is a next generation core banking system, built entirely on the .NET Framework 3.5.</a:t>
            </a:r>
          </a:p>
          <a:p>
            <a:pPr>
              <a:tabLst>
                <a:tab pos="1255713" algn="l"/>
              </a:tabLst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Status:	Shipping</a:t>
            </a:r>
          </a:p>
          <a:p>
            <a:pPr>
              <a:tabLst>
                <a:tab pos="1255713" algn="l"/>
              </a:tabLst>
            </a:pP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 descr="image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52400"/>
            <a:ext cx="6629400" cy="497205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jaimersvr\public\forTim\KaledoTre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28600"/>
            <a:ext cx="7619999" cy="47625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9600" y="5486400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5713" algn="l"/>
              </a:tabLst>
            </a:pPr>
            <a:r>
              <a:rPr lang="en-US" b="1" dirty="0" smtClean="0">
                <a:solidFill>
                  <a:schemeClr val="accent1"/>
                </a:solidFill>
                <a:latin typeface="+mn-lt"/>
              </a:rPr>
              <a:t>LECTRA</a:t>
            </a:r>
          </a:p>
          <a:p>
            <a:pPr>
              <a:tabLst>
                <a:tab pos="1255713" algn="l"/>
              </a:tabLst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Create inspiration storyboards for fashion designers</a:t>
            </a:r>
          </a:p>
          <a:p>
            <a:pPr>
              <a:tabLst>
                <a:tab pos="1255713" algn="l"/>
              </a:tabLst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Status:	Shipping</a:t>
            </a:r>
          </a:p>
          <a:p>
            <a:pPr>
              <a:tabLst>
                <a:tab pos="1255713" algn="l"/>
              </a:tabLst>
            </a:pP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5486400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5713" algn="l"/>
              </a:tabLst>
            </a:pPr>
            <a:r>
              <a:rPr lang="en-US" b="1" dirty="0" smtClean="0">
                <a:solidFill>
                  <a:schemeClr val="accent1"/>
                </a:solidFill>
                <a:latin typeface="+mn-lt"/>
              </a:rPr>
              <a:t>EASY </a:t>
            </a:r>
            <a:r>
              <a:rPr lang="en-US" b="1" dirty="0" err="1" smtClean="0">
                <a:solidFill>
                  <a:schemeClr val="accent1"/>
                </a:solidFill>
                <a:latin typeface="+mn-lt"/>
              </a:rPr>
              <a:t>Infoworx</a:t>
            </a:r>
            <a:r>
              <a:rPr lang="en-US" b="1" dirty="0" smtClean="0">
                <a:solidFill>
                  <a:schemeClr val="accent1"/>
                </a:solidFill>
                <a:latin typeface="+mn-lt"/>
              </a:rPr>
              <a:t> Jump!</a:t>
            </a:r>
          </a:p>
          <a:p>
            <a:pPr>
              <a:tabLst>
                <a:tab pos="1255713" algn="l"/>
              </a:tabLst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Enterprise document management and archival solution</a:t>
            </a:r>
          </a:p>
          <a:p>
            <a:pPr>
              <a:tabLst>
                <a:tab pos="1255713" algn="l"/>
              </a:tabLst>
            </a:pPr>
            <a:endParaRPr lang="en-US" dirty="0" smtClean="0">
              <a:solidFill>
                <a:schemeClr val="bg1"/>
              </a:solidFill>
              <a:latin typeface="+mn-lt"/>
            </a:endParaRPr>
          </a:p>
          <a:p>
            <a:pPr>
              <a:tabLst>
                <a:tab pos="1255713" algn="l"/>
              </a:tabLst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Web:	</a:t>
            </a:r>
            <a:r>
              <a:rPr lang="en-US" dirty="0" smtClean="0">
                <a:solidFill>
                  <a:schemeClr val="bg1"/>
                </a:solidFill>
                <a:latin typeface="+mn-lt"/>
                <a:hlinkClick r:id="rId2"/>
              </a:rPr>
              <a:t>http://www.easy.de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pic>
        <p:nvPicPr>
          <p:cNvPr id="1027" name="Picture 3" descr="C:\Users\tims\AppData\Local\Microsoft\Windows\Temporary Internet Files\Content.Outlook\EHD2H8BL\EASY-INFOWORX-JUMP3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"/>
            <a:ext cx="5029200" cy="37719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6" name="Picture 2" descr="C:\Users\tims\AppData\Local\Microsoft\Windows\Temporary Internet Files\Content.Outlook\EHD2H8BL\EASY-INFOWORX-JUMP1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6800" y="1219200"/>
            <a:ext cx="5283200" cy="39624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cratch\jaime2\scripp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52399"/>
            <a:ext cx="6858000" cy="503573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9600" y="54864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5713" algn="l"/>
              </a:tabLst>
            </a:pPr>
            <a:r>
              <a:rPr lang="en-US" b="1" dirty="0" smtClean="0">
                <a:solidFill>
                  <a:schemeClr val="accent1"/>
                </a:solidFill>
                <a:latin typeface="+mn-lt"/>
              </a:rPr>
              <a:t>Scripps Healthcare</a:t>
            </a:r>
          </a:p>
          <a:p>
            <a:pPr>
              <a:tabLst>
                <a:tab pos="1255713" algn="l"/>
              </a:tabLst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Allowing cancer researchers to collaborate in the search for a cure</a:t>
            </a:r>
          </a:p>
          <a:p>
            <a:pPr>
              <a:tabLst>
                <a:tab pos="1255713" algn="l"/>
              </a:tabLst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Status:	Late Beta (Shown at Windows Vista BV Launch)</a:t>
            </a:r>
          </a:p>
          <a:p>
            <a:pPr>
              <a:tabLst>
                <a:tab pos="1255713" algn="l"/>
              </a:tabLst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PR: 	</a:t>
            </a:r>
            <a:r>
              <a:rPr lang="en-US" dirty="0" smtClean="0">
                <a:solidFill>
                  <a:schemeClr val="bg1"/>
                </a:solidFill>
                <a:latin typeface="+mn-lt"/>
                <a:hlinkClick r:id="rId3"/>
              </a:rPr>
              <a:t>.NET Developer’s Journal</a:t>
            </a:r>
            <a:endParaRPr lang="en-US" dirty="0" smtClean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5486400"/>
            <a:ext cx="838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5713" algn="l"/>
              </a:tabLst>
            </a:pPr>
            <a:r>
              <a:rPr lang="en-US" b="1" dirty="0" smtClean="0">
                <a:solidFill>
                  <a:schemeClr val="accent1"/>
                </a:solidFill>
                <a:latin typeface="+mn-lt"/>
              </a:rPr>
              <a:t>Skandia </a:t>
            </a:r>
            <a:r>
              <a:rPr lang="en-US" b="1" dirty="0" err="1" smtClean="0">
                <a:solidFill>
                  <a:schemeClr val="accent1"/>
                </a:solidFill>
                <a:latin typeface="+mn-lt"/>
              </a:rPr>
              <a:t>Cowes</a:t>
            </a:r>
            <a:r>
              <a:rPr lang="en-US" b="1" dirty="0" smtClean="0">
                <a:solidFill>
                  <a:schemeClr val="accent1"/>
                </a:solidFill>
                <a:latin typeface="+mn-lt"/>
              </a:rPr>
              <a:t> Week</a:t>
            </a:r>
          </a:p>
          <a:p>
            <a:pPr>
              <a:tabLst>
                <a:tab pos="1255713" algn="l"/>
              </a:tabLst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Course setting software to plan and monitor a world-class sailing event</a:t>
            </a:r>
          </a:p>
          <a:p>
            <a:pPr>
              <a:tabLst>
                <a:tab pos="1255713" algn="l"/>
              </a:tabLst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Status:	Complete, used in production for 2006 event</a:t>
            </a:r>
          </a:p>
        </p:txBody>
      </p:sp>
      <p:pic>
        <p:nvPicPr>
          <p:cNvPr id="6" name="Picture 5" descr="coursesetter_lar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260853"/>
            <a:ext cx="7162800" cy="4714307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t="2265" b="484"/>
          <a:stretch>
            <a:fillRect/>
          </a:stretch>
        </p:blipFill>
        <p:spPr bwMode="auto">
          <a:xfrm>
            <a:off x="3505200" y="2286000"/>
            <a:ext cx="5477492" cy="324612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9600" y="5486400"/>
            <a:ext cx="76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5713" algn="l"/>
              </a:tabLst>
            </a:pPr>
            <a:r>
              <a:rPr lang="en-US" b="1" dirty="0" err="1" smtClean="0">
                <a:solidFill>
                  <a:schemeClr val="accent1"/>
                </a:solidFill>
                <a:latin typeface="+mn-lt"/>
              </a:rPr>
              <a:t>Areva</a:t>
            </a:r>
            <a:r>
              <a:rPr lang="en-US" b="1" dirty="0" smtClean="0">
                <a:solidFill>
                  <a:schemeClr val="accent1"/>
                </a:solidFill>
                <a:latin typeface="+mn-lt"/>
              </a:rPr>
              <a:t> </a:t>
            </a:r>
          </a:p>
          <a:p>
            <a:pPr>
              <a:tabLst>
                <a:tab pos="1255713" algn="l"/>
              </a:tabLst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Monitoring and controlling the electricity power grid</a:t>
            </a:r>
          </a:p>
          <a:p>
            <a:pPr>
              <a:tabLst>
                <a:tab pos="1255713" algn="l"/>
              </a:tabLst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Status:	Shipping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t="2279" b="627"/>
          <a:stretch>
            <a:fillRect/>
          </a:stretch>
        </p:blipFill>
        <p:spPr bwMode="auto">
          <a:xfrm>
            <a:off x="152400" y="152400"/>
            <a:ext cx="5486400" cy="324612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tims\AppData\Local\Microsoft\Windows\Temporary Internet Files\Low\Content.IE5\H1L6XUCS\2260862028_0bdce3114a_o[1]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300" y="285750"/>
            <a:ext cx="6686550" cy="487511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28650" y="5486400"/>
            <a:ext cx="762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5713" algn="l"/>
              </a:tabLst>
            </a:pPr>
            <a:r>
              <a:rPr lang="en-US" b="1" dirty="0" smtClean="0">
                <a:solidFill>
                  <a:schemeClr val="accent1"/>
                </a:solidFill>
                <a:latin typeface="+mn-lt"/>
              </a:rPr>
              <a:t>AutoCAD 2009</a:t>
            </a:r>
          </a:p>
          <a:p>
            <a:pPr>
              <a:tabLst>
                <a:tab pos="1255713" algn="l"/>
              </a:tabLst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Using WPF for application chrome: ribbon, action recorder and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QuickView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Status:	Shipping</a:t>
            </a:r>
          </a:p>
          <a:p>
            <a:pPr>
              <a:tabLst>
                <a:tab pos="1255713" algn="l"/>
              </a:tabLst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Trial:	</a:t>
            </a:r>
            <a:r>
              <a:rPr lang="en-US" spc="-150" dirty="0" smtClean="0">
                <a:solidFill>
                  <a:schemeClr val="bg1"/>
                </a:solidFill>
                <a:latin typeface="+mn-lt"/>
                <a:hlinkClick r:id="rId3"/>
              </a:rPr>
              <a:t>http://usa.autodesk.com/adsk/servlet/index?siteID=123112&amp;id=2704278</a:t>
            </a:r>
            <a:r>
              <a:rPr lang="en-US" spc="-150" dirty="0" smtClean="0">
                <a:solidFill>
                  <a:schemeClr val="bg1"/>
                </a:solidFill>
                <a:latin typeface="+mn-lt"/>
              </a:rPr>
              <a:t> </a:t>
            </a:r>
          </a:p>
          <a:p>
            <a:pPr>
              <a:tabLst>
                <a:tab pos="1255713" algn="l"/>
              </a:tabLst>
            </a:pP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8" name="Picture 4" descr="http://images.autodesk.com/adsk/images/action_recorder_346x3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50" y="1257301"/>
            <a:ext cx="1299776" cy="12572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5486400"/>
            <a:ext cx="76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tabLst>
                <a:tab pos="1255713" algn="l"/>
              </a:tabLst>
            </a:pPr>
            <a:r>
              <a:rPr lang="en-US" b="1" kern="1200" dirty="0" err="1">
                <a:solidFill>
                  <a:srgbClr val="FFC000"/>
                </a:solidFill>
                <a:latin typeface="Corbel" pitchFamily="34" charset="0"/>
                <a:ea typeface="+mn-ea"/>
                <a:cs typeface="Arial" charset="0"/>
              </a:rPr>
              <a:t>Dassault</a:t>
            </a:r>
            <a:r>
              <a:rPr lang="en-US" b="1" kern="1200" dirty="0">
                <a:solidFill>
                  <a:srgbClr val="FFC000"/>
                </a:solidFill>
                <a:latin typeface="Corbel" pitchFamily="34" charset="0"/>
                <a:ea typeface="+mn-ea"/>
                <a:cs typeface="Arial" charset="0"/>
              </a:rPr>
              <a:t> </a:t>
            </a:r>
            <a:r>
              <a:rPr lang="en-US" b="1" kern="1200" dirty="0" err="1">
                <a:solidFill>
                  <a:srgbClr val="FFC000"/>
                </a:solidFill>
                <a:latin typeface="Corbel" pitchFamily="34" charset="0"/>
                <a:ea typeface="+mn-ea"/>
                <a:cs typeface="Arial" charset="0"/>
              </a:rPr>
              <a:t>Systèmes</a:t>
            </a:r>
            <a:r>
              <a:rPr lang="en-US" b="1" kern="1200" dirty="0">
                <a:solidFill>
                  <a:srgbClr val="FFC000"/>
                </a:solidFill>
                <a:latin typeface="Corbel" pitchFamily="34" charset="0"/>
                <a:ea typeface="+mn-ea"/>
                <a:cs typeface="Arial" charset="0"/>
              </a:rPr>
              <a:t> CATIA v5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tabLst>
                <a:tab pos="1255713" algn="l"/>
              </a:tabLst>
            </a:pPr>
            <a:r>
              <a:rPr lang="en-US" kern="1200" dirty="0">
                <a:solidFill>
                  <a:srgbClr val="FFFFFF"/>
                </a:solidFill>
                <a:latin typeface="Corbel" pitchFamily="34" charset="0"/>
                <a:ea typeface="+mn-ea"/>
                <a:cs typeface="Arial" charset="0"/>
              </a:rPr>
              <a:t>3D modeling and design tool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tabLst>
                <a:tab pos="1255713" algn="l"/>
              </a:tabLst>
            </a:pPr>
            <a:r>
              <a:rPr lang="en-US" kern="1200" dirty="0">
                <a:solidFill>
                  <a:srgbClr val="FFFFFF"/>
                </a:solidFill>
                <a:latin typeface="Corbel" pitchFamily="34" charset="0"/>
                <a:ea typeface="+mn-ea"/>
                <a:cs typeface="Arial" charset="0"/>
              </a:rPr>
              <a:t>Status:		Completed</a:t>
            </a:r>
          </a:p>
        </p:txBody>
      </p:sp>
      <p:pic>
        <p:nvPicPr>
          <p:cNvPr id="4" name="Picture 9" descr="C_F1_GSD Fillet + Law comm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228600"/>
            <a:ext cx="6248400" cy="499658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1500" y="5543550"/>
            <a:ext cx="762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5713" algn="l"/>
              </a:tabLst>
            </a:pPr>
            <a:r>
              <a:rPr lang="en-US" b="1" dirty="0" err="1" smtClean="0">
                <a:solidFill>
                  <a:schemeClr val="accent1"/>
                </a:solidFill>
                <a:latin typeface="+mn-lt"/>
              </a:rPr>
              <a:t>Iconics</a:t>
            </a:r>
            <a:endParaRPr lang="en-US" b="1" dirty="0" smtClean="0">
              <a:solidFill>
                <a:schemeClr val="accent1"/>
              </a:solidFill>
              <a:latin typeface="+mn-lt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3D manufacturing solution for real time monitoring and troubleshooting.</a:t>
            </a:r>
          </a:p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Status:	Shipping </a:t>
            </a:r>
          </a:p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Info:	</a:t>
            </a:r>
            <a:r>
              <a:rPr lang="en-US" dirty="0" smtClean="0">
                <a:solidFill>
                  <a:schemeClr val="bg1"/>
                </a:solidFill>
                <a:latin typeface="+mn-lt"/>
                <a:hlinkClick r:id="rId2"/>
              </a:rPr>
              <a:t>http://www.iconics.com/products/genesis64.asp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</a:t>
            </a:r>
          </a:p>
          <a:p>
            <a:pPr>
              <a:tabLst>
                <a:tab pos="1255713" algn="l"/>
              </a:tabLst>
            </a:pP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 descr="Plant GW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228600"/>
            <a:ext cx="6725258" cy="48577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2911"/>
          <a:stretch>
            <a:fillRect/>
          </a:stretch>
        </p:blipFill>
        <p:spPr bwMode="auto">
          <a:xfrm>
            <a:off x="990600" y="304800"/>
            <a:ext cx="7223606" cy="503077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3400" y="560070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Calibri" pitchFamily="34" charset="0"/>
              </a:rPr>
              <a:t>Manhattan Associates: Integrated Logistics Solutions (ILS)</a:t>
            </a:r>
          </a:p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Supply Chain Optimization</a:t>
            </a:r>
          </a:p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Status:	Shipping </a:t>
            </a:r>
          </a:p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Info:	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  <a:hlinkClick r:id="rId3"/>
              </a:rPr>
              <a:t>http://www.manh.com/ils_net/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1500" y="5543550"/>
            <a:ext cx="762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5713" algn="l"/>
              </a:tabLst>
            </a:pPr>
            <a:r>
              <a:rPr lang="en-US" b="1" dirty="0" smtClean="0">
                <a:solidFill>
                  <a:schemeClr val="accent1"/>
                </a:solidFill>
                <a:latin typeface="+mn-lt"/>
              </a:rPr>
              <a:t>Lawson M3 Smart Client</a:t>
            </a:r>
          </a:p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Lawson’s flagship application for manufacturing and distribution companies</a:t>
            </a:r>
            <a:br>
              <a:rPr lang="en-US" dirty="0" smtClean="0">
                <a:solidFill>
                  <a:schemeClr val="bg1"/>
                </a:solidFill>
                <a:latin typeface="+mn-lt"/>
              </a:rPr>
            </a:br>
            <a:r>
              <a:rPr lang="en-US" dirty="0" smtClean="0">
                <a:solidFill>
                  <a:schemeClr val="bg1"/>
                </a:solidFill>
                <a:latin typeface="+mn-lt"/>
              </a:rPr>
              <a:t>Status:	Shipping </a:t>
            </a:r>
          </a:p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Case study: </a:t>
            </a:r>
            <a:r>
              <a:rPr lang="en-US" dirty="0" smtClean="0">
                <a:solidFill>
                  <a:schemeClr val="bg1"/>
                </a:solidFill>
                <a:latin typeface="+mn-lt"/>
                <a:hlinkClick r:id="rId2"/>
              </a:rPr>
              <a:t>http://www.frogdesign.com/pdf/frog_design_lawson.pdf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</a:t>
            </a:r>
          </a:p>
          <a:p>
            <a:pPr>
              <a:tabLst>
                <a:tab pos="1255713" algn="l"/>
              </a:tabLst>
            </a:pP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50" name="Picture 2" descr="C:\Documents and Settings\karstenj\My Documents\My Pictures\lawson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0150" y="285750"/>
            <a:ext cx="5254462" cy="39433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 l="2096" t="2838" r="4251" b="5466"/>
          <a:stretch>
            <a:fillRect/>
          </a:stretch>
        </p:blipFill>
        <p:spPr bwMode="auto">
          <a:xfrm>
            <a:off x="3657050" y="1943100"/>
            <a:ext cx="4923026" cy="369354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unkspeed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8700" y="628650"/>
            <a:ext cx="7440754" cy="417195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914400" y="5429250"/>
            <a:ext cx="7200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255713" algn="l"/>
              </a:tabLst>
            </a:pPr>
            <a:r>
              <a:rPr lang="en-US" b="1" dirty="0" err="1" smtClean="0">
                <a:solidFill>
                  <a:schemeClr val="accent1"/>
                </a:solidFill>
              </a:rPr>
              <a:t>BunkSpeed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</a:rPr>
              <a:t>HyperDrive</a:t>
            </a:r>
            <a:endParaRPr lang="en-US" b="1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Visualization and rendering application.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Status:	Shipping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457200"/>
            <a:ext cx="4259027" cy="25050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71500" y="5543550"/>
            <a:ext cx="76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5713" algn="l"/>
              </a:tabLst>
            </a:pPr>
            <a:r>
              <a:rPr lang="en-US" b="1" dirty="0" smtClean="0">
                <a:solidFill>
                  <a:schemeClr val="accent1"/>
                </a:solidFill>
                <a:latin typeface="+mn-lt"/>
              </a:rPr>
              <a:t>K2  Studio </a:t>
            </a:r>
          </a:p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Workflow Designer</a:t>
            </a:r>
          </a:p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Status:	Near RTM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7550" y="2400300"/>
            <a:ext cx="5321699" cy="3825600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tabLst>
            <a:tab pos="1255713" algn="l"/>
          </a:tabLst>
          <a:defRPr b="1" dirty="0" smtClean="0">
            <a:solidFill>
              <a:schemeClr val="accent1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D24C715922E14689B585AA146B1832" ma:contentTypeVersion="0" ma:contentTypeDescription="Create a new document." ma:contentTypeScope="" ma:versionID="37cb278d46dc8b50a53f38aa02d354fd">
  <xsd:schema xmlns:xsd="http://www.w3.org/2001/XMLSchema" xmlns:p="http://schemas.microsoft.com/office/2006/metadata/properties" xmlns:ns2="714CD22A-2259-46E1-89B5-85AA146B1832" targetNamespace="http://schemas.microsoft.com/office/2006/metadata/properties" ma:root="true" ma:fieldsID="39cb4bc4d539a68f4490c4306d87b2c3" ns2:_="">
    <xsd:import namespace="714CD22A-2259-46E1-89B5-85AA146B1832"/>
    <xsd:element name="properties">
      <xsd:complexType>
        <xsd:sequence>
          <xsd:element name="documentManagement">
            <xsd:complexType>
              <xsd:all>
                <xsd:element ref="ns2:Owner" minOccurs="0"/>
                <xsd:element ref="ns2:SPSDescription" minOccurs="0"/>
                <xsd:element ref="ns2:Status" minOccurs="0"/>
                <xsd:element ref="ns2:Build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714CD22A-2259-46E1-89B5-85AA146B1832" elementFormDefault="qualified">
    <xsd:import namespace="http://schemas.microsoft.com/office/2006/documentManagement/types"/>
    <xsd:element name="Owner" ma:index="8" nillable="true" ma:displayName="Owner" ma:internalName="Owner">
      <xsd:simpleType>
        <xsd:restriction base="dms:Text"/>
      </xsd:simpleType>
    </xsd:element>
    <xsd:element name="SPSDescription" ma:index="9" nillable="true" ma:displayName="Description" ma:internalName="SPSDescription">
      <xsd:simpleType>
        <xsd:restriction base="dms:Note"/>
      </xsd:simpleType>
    </xsd:element>
    <xsd:element name="Status" ma:index="10" nillable="true" ma:displayName="Status" ma:internalName="Status">
      <xsd:simpleType>
        <xsd:restriction base="dms:Choice">
          <xsd:enumeration value="Rough"/>
          <xsd:enumeration value="Draft"/>
          <xsd:enumeration value="In Review"/>
          <xsd:enumeration value="Final"/>
        </xsd:restriction>
      </xsd:simpleType>
    </xsd:element>
    <xsd:element name="Build" ma:index="11" nillable="true" ma:displayName="Build" ma:default="N/A" ma:description="What build this presentation is targetted at." ma:format="Dropdown" ma:internalName="Build">
      <xsd:simpleType>
        <xsd:restriction base="dms:Choice">
          <xsd:enumeration value="Sep 05 CTP"/>
          <xsd:enumeration value="Jan 06 CTP"/>
          <xsd:enumeration value="Feb 06 CTP"/>
          <xsd:enumeration value="N/A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Owner xmlns="714CD22A-2259-46E1-89B5-85AA146B1832">Tim Sneath</Owner>
    <SPSDescription xmlns="714CD22A-2259-46E1-89B5-85AA146B1832">Screenshots from real WPF applications</SPSDescription>
    <Build xmlns="714CD22A-2259-46E1-89B5-85AA146B1832">N/A</Build>
    <Status xmlns="714CD22A-2259-46E1-89B5-85AA146B1832" xsi:nil="true"/>
  </documentManagement>
</p:properties>
</file>

<file path=customXml/itemProps1.xml><?xml version="1.0" encoding="utf-8"?>
<ds:datastoreItem xmlns:ds="http://schemas.openxmlformats.org/officeDocument/2006/customXml" ds:itemID="{15405B75-A5D7-4DF9-BB1C-B8B0610A79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99FFF4-6348-4777-A3A5-41DD312026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4CD22A-2259-46E1-89B5-85AA146B1832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C94B14C6-257E-4203-B7DC-C9145F2872A1}">
  <ds:schemaRefs>
    <ds:schemaRef ds:uri="714CD22A-2259-46E1-89B5-85AA146B1832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451</Words>
  <Application>Microsoft Office PowerPoint</Application>
  <PresentationFormat>On-screen Show (4:3)</PresentationFormat>
  <Paragraphs>84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Corbel</vt:lpstr>
      <vt:lpstr>Wingdings</vt:lpstr>
      <vt:lpstr>Wingdings 2</vt:lpstr>
      <vt:lpstr>Wingdings 3</vt:lpstr>
      <vt:lpstr>2_Module</vt:lpstr>
      <vt:lpstr>WPF Partner Showcase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WPF Public Showcase</dc:title>
  <dc:creator>Tim Sneath</dc:creator>
  <cp:lastModifiedBy>Manuel Meyer</cp:lastModifiedBy>
  <cp:revision>634</cp:revision>
  <dcterms:created xsi:type="dcterms:W3CDTF">2006-08-29T17:01:29Z</dcterms:created>
  <dcterms:modified xsi:type="dcterms:W3CDTF">2013-10-17T10:19:52Z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0x0101002AD24C715922E14689B585AA146B1832</vt:lpwstr>
  </property>
</Properties>
</file>